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Nunito"/>
      <p:regular r:id="rId11"/>
      <p:bold r:id="rId12"/>
      <p:italic r:id="rId13"/>
      <p:boldItalic r:id="rId14"/>
    </p:embeddedFont>
    <p:embeddedFont>
      <p:font typeface="Maven Pro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regular.fntdata"/><Relationship Id="rId10" Type="http://schemas.openxmlformats.org/officeDocument/2006/relationships/slide" Target="slides/slide6.xml"/><Relationship Id="rId13" Type="http://schemas.openxmlformats.org/officeDocument/2006/relationships/font" Target="fonts/Nunito-italic.fntdata"/><Relationship Id="rId12" Type="http://schemas.openxmlformats.org/officeDocument/2006/relationships/font" Target="fonts/Nunito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MavenPro-regular.fntdata"/><Relationship Id="rId14" Type="http://schemas.openxmlformats.org/officeDocument/2006/relationships/font" Target="fonts/Nunito-boldItalic.fntdata"/><Relationship Id="rId16" Type="http://schemas.openxmlformats.org/officeDocument/2006/relationships/font" Target="fonts/MavenPro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b7454aea5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2b7454aea5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b751b86e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2b751b86e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2b751b86e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2b751b86e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b751b86e5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2b751b86e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b751b86e5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2b751b86e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http://www.phys.unsw.edu.au/jw/hearing.html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Curso de Áudio - Aula 06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Comunidade Evangélica Unidade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title"/>
          </p:nvPr>
        </p:nvSpPr>
        <p:spPr>
          <a:xfrm>
            <a:off x="231875" y="0"/>
            <a:ext cx="8791800" cy="115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Acústica</a:t>
            </a:r>
            <a:endParaRPr sz="6000"/>
          </a:p>
        </p:txBody>
      </p:sp>
      <p:sp>
        <p:nvSpPr>
          <p:cNvPr id="284" name="Google Shape;284;p14"/>
          <p:cNvSpPr txBox="1"/>
          <p:nvPr>
            <p:ph idx="1" type="body"/>
          </p:nvPr>
        </p:nvSpPr>
        <p:spPr>
          <a:xfrm>
            <a:off x="176025" y="822400"/>
            <a:ext cx="8791800" cy="395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A acústica de uma sala pode ser definida como a característica que ela tem de refletir, difundir, absorver e transmitir ondas sonoras geradas em seu interior.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285" name="Google Shape;28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54075" y="2159625"/>
            <a:ext cx="6747400" cy="291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5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Reverberação</a:t>
            </a:r>
            <a:endParaRPr sz="6000"/>
          </a:p>
        </p:txBody>
      </p:sp>
      <p:sp>
        <p:nvSpPr>
          <p:cNvPr id="291" name="Google Shape;291;p15"/>
          <p:cNvSpPr txBox="1"/>
          <p:nvPr>
            <p:ph idx="1" type="body"/>
          </p:nvPr>
        </p:nvSpPr>
        <p:spPr>
          <a:xfrm>
            <a:off x="176050" y="946400"/>
            <a:ext cx="8791800" cy="21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Múltiplas reflexões do som na superfície.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Sons chegam ao ouvinte em tempos e intensidades diferentes.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Ambiência.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292" name="Google Shape;29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6300" y="2691325"/>
            <a:ext cx="6217725" cy="238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6"/>
          <p:cNvSpPr txBox="1"/>
          <p:nvPr>
            <p:ph type="title"/>
          </p:nvPr>
        </p:nvSpPr>
        <p:spPr>
          <a:xfrm>
            <a:off x="176100" y="-849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RT60</a:t>
            </a:r>
            <a:endParaRPr sz="6000"/>
          </a:p>
        </p:txBody>
      </p:sp>
      <p:sp>
        <p:nvSpPr>
          <p:cNvPr id="298" name="Google Shape;298;p16"/>
          <p:cNvSpPr txBox="1"/>
          <p:nvPr>
            <p:ph idx="1" type="body"/>
          </p:nvPr>
        </p:nvSpPr>
        <p:spPr>
          <a:xfrm>
            <a:off x="260600" y="822400"/>
            <a:ext cx="8707200" cy="227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Tempo para que a intensidade das reflexões caia 60 dB.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/>
              <a:t>Quanto maior RT60, mais reverberante é a sala.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/>
              <a:t>Quanto menor o RT60, mais “morta” é a sala.</a:t>
            </a:r>
            <a:endParaRPr sz="2400"/>
          </a:p>
        </p:txBody>
      </p:sp>
      <p:pic>
        <p:nvPicPr>
          <p:cNvPr id="299" name="Google Shape;29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2625" y="2552150"/>
            <a:ext cx="3834176" cy="252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/>
              <a:t>Comb Filter</a:t>
            </a:r>
            <a:endParaRPr sz="6000"/>
          </a:p>
        </p:txBody>
      </p:sp>
      <p:sp>
        <p:nvSpPr>
          <p:cNvPr id="305" name="Google Shape;305;p17"/>
          <p:cNvSpPr txBox="1"/>
          <p:nvPr>
            <p:ph idx="1" type="body"/>
          </p:nvPr>
        </p:nvSpPr>
        <p:spPr>
          <a:xfrm>
            <a:off x="260600" y="838725"/>
            <a:ext cx="8707200" cy="225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/>
              <a:t>Causado por atrasos variados no som que chega ao ouvinte.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2400"/>
              <a:t>A resposta de frequência parece um pente: picos regularmente espaçados.</a:t>
            </a:r>
            <a:endParaRPr sz="2400"/>
          </a:p>
        </p:txBody>
      </p:sp>
      <p:pic>
        <p:nvPicPr>
          <p:cNvPr id="306" name="Google Shape;30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18650" y="2384725"/>
            <a:ext cx="4991100" cy="265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8"/>
          <p:cNvSpPr txBox="1"/>
          <p:nvPr>
            <p:ph type="title"/>
          </p:nvPr>
        </p:nvSpPr>
        <p:spPr>
          <a:xfrm>
            <a:off x="176100" y="82275"/>
            <a:ext cx="8791800" cy="104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200"/>
              <a:t>Mascaramento</a:t>
            </a:r>
            <a:endParaRPr sz="4200"/>
          </a:p>
        </p:txBody>
      </p:sp>
      <p:sp>
        <p:nvSpPr>
          <p:cNvPr id="312" name="Google Shape;312;p18"/>
          <p:cNvSpPr txBox="1"/>
          <p:nvPr>
            <p:ph idx="1" type="body"/>
          </p:nvPr>
        </p:nvSpPr>
        <p:spPr>
          <a:xfrm>
            <a:off x="88050" y="879625"/>
            <a:ext cx="8967900" cy="232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300"/>
              <a:t>Fenômeno psicoacústico, um estímulo sonoro se sobrepõe a outro.</a:t>
            </a:r>
            <a:endParaRPr sz="23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300"/>
              <a:t>Ouvido humano não tem a mesma sensibilidade para todas as frequências. Médio-agudo mais que grave e agudo.</a:t>
            </a:r>
            <a:endParaRPr sz="23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300"/>
          </a:p>
        </p:txBody>
      </p:sp>
      <p:pic>
        <p:nvPicPr>
          <p:cNvPr id="313" name="Google Shape;31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8850" y="2424475"/>
            <a:ext cx="3966275" cy="263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