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b759a9d3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b759a9d3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b759a9d3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b759a9d3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b759a9d3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b759a9d3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b759a9d3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b759a9d3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b759a9d3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b759a9d3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759a9d3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759a9d3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759a9d3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b759a9d3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b759a9d3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b759a9d3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b759a9d3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b759a9d3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7454aea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7454aea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751b86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b751b86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751b86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751b86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759a9d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b759a9d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759a9d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b759a9d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759a9d3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b759a9d3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759a9d3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759a9d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759a9d3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b759a9d3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Curso de Áudio - Aula 03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Comunidade Evangélica Unidade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Efeito proximidade</a:t>
            </a:r>
            <a:endParaRPr sz="6000"/>
          </a:p>
        </p:txBody>
      </p:sp>
      <p:sp>
        <p:nvSpPr>
          <p:cNvPr id="343" name="Google Shape;343;p22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Excesso de ganho nos graves quando muito próximos à fonte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Bom para "encorpar" o som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Pode produzir som "abafado", "puf", "embolado"</a:t>
            </a:r>
            <a:endParaRPr sz="2400"/>
          </a:p>
        </p:txBody>
      </p:sp>
      <p:pic>
        <p:nvPicPr>
          <p:cNvPr id="344" name="Google Shape;3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400" y="2673075"/>
            <a:ext cx="4908800" cy="23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 Mandamentos</a:t>
            </a:r>
            <a:endParaRPr sz="6000"/>
          </a:p>
        </p:txBody>
      </p:sp>
      <p:sp>
        <p:nvSpPr>
          <p:cNvPr id="350" name="Google Shape;350;p23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1- 	NÃO BATA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Pode danificar o diafragma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Para testar: fale ou cante</a:t>
            </a:r>
            <a:endParaRPr sz="2400"/>
          </a:p>
        </p:txBody>
      </p:sp>
      <p:pic>
        <p:nvPicPr>
          <p:cNvPr id="351" name="Google Shape;3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150" y="2830800"/>
            <a:ext cx="2330150" cy="22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57" name="Google Shape;357;p24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2</a:t>
            </a:r>
            <a:r>
              <a:rPr lang="pt-BR" sz="2400"/>
              <a:t>- 	NÃO ASSOPRE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Saliva pode danificar o microfone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Para testar: fale ou cante</a:t>
            </a:r>
            <a:endParaRPr sz="2400"/>
          </a:p>
        </p:txBody>
      </p:sp>
      <p:pic>
        <p:nvPicPr>
          <p:cNvPr id="358" name="Google Shape;3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700" y="2769075"/>
            <a:ext cx="2302750" cy="22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3</a:t>
            </a:r>
            <a:r>
              <a:rPr lang="pt-BR" sz="2400"/>
              <a:t>- 	NÃO GRITE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Distorce o sinal, voz “rachada”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Se estiver muito baixo/alto fale com o operador de áudio</a:t>
            </a:r>
            <a:endParaRPr sz="2400"/>
          </a:p>
        </p:txBody>
      </p:sp>
      <p:pic>
        <p:nvPicPr>
          <p:cNvPr id="365" name="Google Shape;3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388" y="2769075"/>
            <a:ext cx="2357625" cy="2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71" name="Google Shape;371;p26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4- NÃO FALE MOVIMENTANDO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Captação frontal (e um pouco lateral)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Não segure pela cápsula, como rapper ou Sílvio Santos</a:t>
            </a:r>
            <a:endParaRPr sz="2400"/>
          </a:p>
        </p:txBody>
      </p:sp>
      <p:pic>
        <p:nvPicPr>
          <p:cNvPr id="372" name="Google Shape;3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800" y="2714200"/>
            <a:ext cx="2494800" cy="23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78" name="Google Shape;378;p27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5- NÃO TENHA MEDO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Falta grave, sobra de agudos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Se estiver muito baixo/alto fale com o operador de áudio</a:t>
            </a:r>
            <a:endParaRPr sz="2400"/>
          </a:p>
        </p:txBody>
      </p:sp>
      <p:pic>
        <p:nvPicPr>
          <p:cNvPr id="379" name="Google Shape;3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600" y="2769075"/>
            <a:ext cx="2494800" cy="23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85" name="Google Shape;385;p28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6- NÃO ENGULA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Distorce o sinal, som abafado, puf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Se estiver muito baixo/alto fale com o operador de áudio</a:t>
            </a:r>
            <a:endParaRPr sz="2400"/>
          </a:p>
        </p:txBody>
      </p:sp>
      <p:pic>
        <p:nvPicPr>
          <p:cNvPr id="386" name="Google Shape;3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800" y="2727900"/>
            <a:ext cx="2494800" cy="23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9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92" name="Google Shape;392;p29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7- NÃO ENROLE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Pode danificar o cabo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Tiros, estalos, ruídos geralmente são de cabos danificados</a:t>
            </a:r>
            <a:endParaRPr sz="2400"/>
          </a:p>
        </p:txBody>
      </p:sp>
      <p:pic>
        <p:nvPicPr>
          <p:cNvPr id="393" name="Google Shape;3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975" y="2743200"/>
            <a:ext cx="16577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8</a:t>
            </a:r>
            <a:r>
              <a:rPr lang="pt-BR" sz="6000"/>
              <a:t> Mandamentos</a:t>
            </a:r>
            <a:endParaRPr sz="6000"/>
          </a:p>
        </p:txBody>
      </p:sp>
      <p:sp>
        <p:nvSpPr>
          <p:cNvPr id="399" name="Google Shape;399;p30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8</a:t>
            </a:r>
            <a:r>
              <a:rPr lang="pt-BR" sz="2400"/>
              <a:t>- NÃO APONTE PARA A CAIXA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Microfonia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Não aponte para a caixa de som</a:t>
            </a:r>
            <a:endParaRPr sz="2400"/>
          </a:p>
        </p:txBody>
      </p:sp>
      <p:pic>
        <p:nvPicPr>
          <p:cNvPr id="400" name="Google Shape;4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575" y="2796500"/>
            <a:ext cx="3934975" cy="22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76100" y="192050"/>
            <a:ext cx="87918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Microfones</a:t>
            </a:r>
            <a:endParaRPr sz="6000"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76025" y="1536200"/>
            <a:ext cx="87918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Transforma sinal acústico em sinal elétrico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Dinâmico (menos sensível) som ao vivo, não precisa de Phanton Power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Condensador (mais sensível) gravação em estúdio, alimentação Phantom Power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76100" y="82275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Diretividade</a:t>
            </a:r>
            <a:endParaRPr sz="6000"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260600" y="1289375"/>
            <a:ext cx="87072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Microfones podem rejeitar sons vindos de uma direção e favorecer sons vindos de outra direção.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Diagrama polar mostra os níveis de captação em relação ao eixo frontal do microfone (0° = eixo frontal do microfone)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76100" y="82275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Omnidirecional</a:t>
            </a:r>
            <a:endParaRPr sz="6000"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260600" y="1289375"/>
            <a:ext cx="87072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Captam o som vindo de todas as direções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Sala de reuniões, ambiência</a:t>
            </a:r>
            <a:endParaRPr sz="2400"/>
          </a:p>
        </p:txBody>
      </p:sp>
      <p:pic>
        <p:nvPicPr>
          <p:cNvPr id="297" name="Google Shape;2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275" y="2371150"/>
            <a:ext cx="5553450" cy="26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600" y="2343012"/>
            <a:ext cx="6382551" cy="26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176100" y="82275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B</a:t>
            </a:r>
            <a:r>
              <a:rPr lang="pt-BR" sz="6000"/>
              <a:t>i-direcional</a:t>
            </a:r>
            <a:endParaRPr sz="6000"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260600" y="1289375"/>
            <a:ext cx="87072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Captam pelos 2 lados e cancelam sons laterais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Sala de reuniões, rádio</a:t>
            </a:r>
            <a:endParaRPr sz="2400"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425" y="2398600"/>
            <a:ext cx="3948675" cy="26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201" y="2398600"/>
            <a:ext cx="6201875" cy="26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76100" y="82275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Cardióide</a:t>
            </a:r>
            <a:endParaRPr sz="6000"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260600" y="1289375"/>
            <a:ext cx="8707200" cy="1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Captam mais o som vindo da frente, com menos intensidade sons laterais e rejeitam sons vindos de trás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Som ao vivo (monitor à frente)</a:t>
            </a:r>
            <a:endParaRPr sz="2400"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800" y="2823775"/>
            <a:ext cx="4881376" cy="22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9700" y="2823763"/>
            <a:ext cx="5145378" cy="22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Superc</a:t>
            </a:r>
            <a:r>
              <a:rPr lang="pt-BR" sz="6000"/>
              <a:t>ardióide</a:t>
            </a:r>
            <a:endParaRPr sz="6000"/>
          </a:p>
        </p:txBody>
      </p:sp>
      <p:sp>
        <p:nvSpPr>
          <p:cNvPr id="320" name="Google Shape;320;p19"/>
          <p:cNvSpPr txBox="1"/>
          <p:nvPr>
            <p:ph idx="1" type="body"/>
          </p:nvPr>
        </p:nvSpPr>
        <p:spPr>
          <a:xfrm>
            <a:off x="260700" y="83047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Ângulo de captação mais estreito que o cardióide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Cancelamento total a 120º. Capta um pouco na parte traseira.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Som ao vivo </a:t>
            </a:r>
            <a:r>
              <a:rPr lang="pt-BR" sz="2400"/>
              <a:t>(monitor frontal-lateral)</a:t>
            </a:r>
            <a:endParaRPr sz="2400"/>
          </a:p>
        </p:txBody>
      </p: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575" y="2673050"/>
            <a:ext cx="3413750" cy="23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300" y="2499700"/>
            <a:ext cx="7384150" cy="25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Hi</a:t>
            </a:r>
            <a:r>
              <a:rPr lang="pt-BR" sz="6000"/>
              <a:t>percardióide</a:t>
            </a:r>
            <a:endParaRPr sz="6000"/>
          </a:p>
        </p:txBody>
      </p:sp>
      <p:sp>
        <p:nvSpPr>
          <p:cNvPr id="328" name="Google Shape;328;p20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Mais diretivo ainda. Cancelamento a 110º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Vazamento traseiro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Som ao vivo (monitores estão nas laterais à frente)</a:t>
            </a:r>
            <a:endParaRPr sz="2400"/>
          </a:p>
        </p:txBody>
      </p:sp>
      <p:pic>
        <p:nvPicPr>
          <p:cNvPr id="329" name="Google Shape;3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025" y="2700475"/>
            <a:ext cx="3578350" cy="23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1375" y="2700475"/>
            <a:ext cx="5643204" cy="23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76100" y="0"/>
            <a:ext cx="8791800" cy="10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Resposta de frequência</a:t>
            </a:r>
            <a:endParaRPr sz="6000"/>
          </a:p>
        </p:txBody>
      </p:sp>
      <p:sp>
        <p:nvSpPr>
          <p:cNvPr id="336" name="Google Shape;336;p21"/>
          <p:cNvSpPr txBox="1"/>
          <p:nvPr>
            <p:ph idx="1" type="body"/>
          </p:nvPr>
        </p:nvSpPr>
        <p:spPr>
          <a:xfrm>
            <a:off x="260600" y="960125"/>
            <a:ext cx="87072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Comportamento do microfone em cada frequência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400"/>
              <a:t>Redução proposital abaixo de 100 Hz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Realce nos agudos para melhorar inteligibilidade</a:t>
            </a:r>
            <a:endParaRPr sz="2400"/>
          </a:p>
        </p:txBody>
      </p:sp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525" y="2700500"/>
            <a:ext cx="4634475" cy="23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