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5143500" cx="9144000"/>
  <p:notesSz cx="6858000" cy="9144000"/>
  <p:embeddedFontLst>
    <p:embeddedFont>
      <p:font typeface="Nunito"/>
      <p:regular r:id="rId21"/>
      <p:bold r:id="rId22"/>
      <p:italic r:id="rId23"/>
      <p:boldItalic r:id="rId24"/>
    </p:embeddedFont>
    <p:embeddedFont>
      <p:font typeface="Maven Pro"/>
      <p:regular r:id="rId25"/>
      <p:bold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font" Target="fonts/Nunito-bold.fntdata"/><Relationship Id="rId21" Type="http://schemas.openxmlformats.org/officeDocument/2006/relationships/font" Target="fonts/Nunito-regular.fntdata"/><Relationship Id="rId24" Type="http://schemas.openxmlformats.org/officeDocument/2006/relationships/font" Target="fonts/Nunito-boldItalic.fntdata"/><Relationship Id="rId23" Type="http://schemas.openxmlformats.org/officeDocument/2006/relationships/font" Target="fonts/Nunito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MavenPro-bold.fntdata"/><Relationship Id="rId25" Type="http://schemas.openxmlformats.org/officeDocument/2006/relationships/font" Target="fonts/MavenPr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b751b86e5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2b751b86e5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2b751b86e5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2b751b86e5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2b751b86e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2b751b86e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2b751b86e5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2b751b86e5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2b751b86e5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2b751b86e5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2b751b86e5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2b751b86e5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2b751b86e5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2b751b86e5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b7454aea5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b7454aea5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b751b86e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2b751b86e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b751b86e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b751b86e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2b751b86e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2b751b86e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2b751b86e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2b751b86e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b751b86e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2b751b86e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2b7454aea5_0_10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2b7454aea5_0_10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2b7454aea5_0_1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2b7454aea5_0_1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Curso de Áudio - Aula 02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Comunidade Evangélica Unidade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2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Cabo coaxial balanceado</a:t>
            </a:r>
            <a:endParaRPr sz="4800"/>
          </a:p>
        </p:txBody>
      </p:sp>
      <p:sp>
        <p:nvSpPr>
          <p:cNvPr id="335" name="Google Shape;335;p22"/>
          <p:cNvSpPr txBox="1"/>
          <p:nvPr>
            <p:ph idx="1" type="body"/>
          </p:nvPr>
        </p:nvSpPr>
        <p:spPr>
          <a:xfrm>
            <a:off x="260600" y="1124775"/>
            <a:ext cx="8707200" cy="19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Blindado estéreo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2 condutores + malha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Sinal de microfones e conexões balanceadas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336" name="Google Shape;33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78375" y="2906175"/>
            <a:ext cx="4867650" cy="211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Multicabo e </a:t>
            </a:r>
            <a:r>
              <a:rPr lang="pt-BR" sz="4800"/>
              <a:t>Cabo PP</a:t>
            </a:r>
            <a:endParaRPr sz="4800"/>
          </a:p>
        </p:txBody>
      </p:sp>
      <p:sp>
        <p:nvSpPr>
          <p:cNvPr id="342" name="Google Shape;342;p23"/>
          <p:cNvSpPr txBox="1"/>
          <p:nvPr>
            <p:ph idx="1" type="body"/>
          </p:nvPr>
        </p:nvSpPr>
        <p:spPr>
          <a:xfrm>
            <a:off x="260600" y="1124775"/>
            <a:ext cx="8707200" cy="19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/>
              <a:t>Multicabo</a:t>
            </a:r>
            <a:r>
              <a:rPr lang="pt-BR" sz="2400"/>
              <a:t>: vários cabos balanceados montados na mesma capa isolante. Conecta o palco com a mix house.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pt-BR" sz="2400"/>
              <a:t>Cabo PP</a:t>
            </a:r>
            <a:r>
              <a:rPr lang="pt-BR" sz="2400"/>
              <a:t>: 2 condutores sem malha (blindagem). Conectam amplificador de potência e caixa acústica.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343" name="Google Shape;34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3513" y="3096675"/>
            <a:ext cx="6156975" cy="203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4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Conector TS</a:t>
            </a:r>
            <a:endParaRPr sz="4800"/>
          </a:p>
        </p:txBody>
      </p:sp>
      <p:sp>
        <p:nvSpPr>
          <p:cNvPr id="349" name="Google Shape;349;p24"/>
          <p:cNvSpPr txBox="1"/>
          <p:nvPr>
            <p:ph idx="1" type="body"/>
          </p:nvPr>
        </p:nvSpPr>
        <p:spPr>
          <a:xfrm>
            <a:off x="260600" y="1124775"/>
            <a:ext cx="8707200" cy="19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Tip (ponta) e Sleeve (manga)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¼ ‘’ ou P10 mono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Sinal com nível de linha: </a:t>
            </a:r>
            <a:r>
              <a:rPr lang="pt-BR" sz="2400"/>
              <a:t>Equipamentos de áudio e instrumentos (guitarra, teclado, etc)</a:t>
            </a:r>
            <a:endParaRPr sz="2400"/>
          </a:p>
        </p:txBody>
      </p:sp>
      <p:pic>
        <p:nvPicPr>
          <p:cNvPr id="350" name="Google Shape;35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15550" y="3331375"/>
            <a:ext cx="4744200" cy="161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5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Conector TRS</a:t>
            </a:r>
            <a:endParaRPr sz="4800"/>
          </a:p>
        </p:txBody>
      </p:sp>
      <p:sp>
        <p:nvSpPr>
          <p:cNvPr id="356" name="Google Shape;356;p25"/>
          <p:cNvSpPr txBox="1"/>
          <p:nvPr>
            <p:ph idx="1" type="body"/>
          </p:nvPr>
        </p:nvSpPr>
        <p:spPr>
          <a:xfrm>
            <a:off x="260600" y="1124775"/>
            <a:ext cx="8707200" cy="19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Tip (ponta), Ring (anel) e Sleeve (manga)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¼ ‘’ ou P10 estéreo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Sinal com nível de linha: Equipamentos de áudio e instrumentos (guitarra, teclado, etc)</a:t>
            </a:r>
            <a:endParaRPr sz="2400"/>
          </a:p>
        </p:txBody>
      </p:sp>
      <p:pic>
        <p:nvPicPr>
          <p:cNvPr id="357" name="Google Shape;35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1538" y="3276500"/>
            <a:ext cx="4305325" cy="178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26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Conector XLR</a:t>
            </a:r>
            <a:endParaRPr sz="4800"/>
          </a:p>
        </p:txBody>
      </p:sp>
      <p:sp>
        <p:nvSpPr>
          <p:cNvPr id="363" name="Google Shape;363;p26"/>
          <p:cNvSpPr txBox="1"/>
          <p:nvPr>
            <p:ph idx="1" type="body"/>
          </p:nvPr>
        </p:nvSpPr>
        <p:spPr>
          <a:xfrm>
            <a:off x="260600" y="1124775"/>
            <a:ext cx="8707200" cy="19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3 pinos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Cannon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Conexões balanceadas, microfones</a:t>
            </a:r>
            <a:endParaRPr sz="2400"/>
          </a:p>
        </p:txBody>
      </p:sp>
      <p:pic>
        <p:nvPicPr>
          <p:cNvPr id="364" name="Google Shape;36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4975" y="2892475"/>
            <a:ext cx="3715525" cy="209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7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Linha balanceada</a:t>
            </a:r>
            <a:endParaRPr sz="4800"/>
          </a:p>
        </p:txBody>
      </p:sp>
      <p:sp>
        <p:nvSpPr>
          <p:cNvPr id="370" name="Google Shape;370;p27"/>
          <p:cNvSpPr txBox="1"/>
          <p:nvPr>
            <p:ph idx="1" type="body"/>
          </p:nvPr>
        </p:nvSpPr>
        <p:spPr>
          <a:xfrm>
            <a:off x="493775" y="1001325"/>
            <a:ext cx="8474100" cy="19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Sinal original nos 2 condutores, um deles é invertido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Ruído induzido ao longo do cabo aparece igualmente.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No final um dos sinais é novamente invertido e ambos são somados.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Ruído se cancela e o sinal original é reforçado (graças à diferença de fase).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28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Linha balanceada</a:t>
            </a:r>
            <a:endParaRPr sz="4800"/>
          </a:p>
        </p:txBody>
      </p:sp>
      <p:pic>
        <p:nvPicPr>
          <p:cNvPr id="376" name="Google Shape;376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100" y="932775"/>
            <a:ext cx="8791799" cy="40058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76100" y="192050"/>
            <a:ext cx="8791800" cy="115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Elos do Áudio</a:t>
            </a:r>
            <a:endParaRPr sz="6000"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3504825" y="1536200"/>
            <a:ext cx="54630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Captação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Processamento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Projeção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Acústica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285" name="Google Shape;28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438" y="1438263"/>
            <a:ext cx="3381375" cy="370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Captação</a:t>
            </a:r>
            <a:endParaRPr sz="6000"/>
          </a:p>
        </p:txBody>
      </p:sp>
      <p:sp>
        <p:nvSpPr>
          <p:cNvPr id="291" name="Google Shape;291;p15"/>
          <p:cNvSpPr txBox="1"/>
          <p:nvPr>
            <p:ph idx="1" type="body"/>
          </p:nvPr>
        </p:nvSpPr>
        <p:spPr>
          <a:xfrm>
            <a:off x="260600" y="1289375"/>
            <a:ext cx="87072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Transformar pressão acústica em tensão elétrica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Microfones, captadores, Direct Boxes, etc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Primeiro elo determina qualidade dos demais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Captar uma representação fiel da voz/instrumento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6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Processamento</a:t>
            </a:r>
            <a:endParaRPr sz="6000"/>
          </a:p>
        </p:txBody>
      </p:sp>
      <p:sp>
        <p:nvSpPr>
          <p:cNvPr id="297" name="Google Shape;297;p16"/>
          <p:cNvSpPr txBox="1"/>
          <p:nvPr>
            <p:ph idx="1" type="body"/>
          </p:nvPr>
        </p:nvSpPr>
        <p:spPr>
          <a:xfrm>
            <a:off x="260600" y="1289375"/>
            <a:ext cx="87072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Equipamento que mude a característica do sinal captado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Mesa, equalizador, compressor, crossover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Conservar a qualidade do sinal, correções e estética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Não distorcer (sinal alto/saturado)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Não atenuar demais (ruído pode encobrir)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7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Projeção</a:t>
            </a:r>
            <a:endParaRPr sz="6000"/>
          </a:p>
        </p:txBody>
      </p:sp>
      <p:sp>
        <p:nvSpPr>
          <p:cNvPr id="303" name="Google Shape;303;p17"/>
          <p:cNvSpPr txBox="1"/>
          <p:nvPr>
            <p:ph idx="1" type="body"/>
          </p:nvPr>
        </p:nvSpPr>
        <p:spPr>
          <a:xfrm>
            <a:off x="260600" y="1289375"/>
            <a:ext cx="87072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Transformar sinal elétrico em potência acústica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Caixas, retornos, fones de ouvido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Projeção deve ser sobre os ouvintes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Atentar para o campo reverberante (reflexões)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8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Acústica</a:t>
            </a:r>
            <a:endParaRPr sz="6000"/>
          </a:p>
        </p:txBody>
      </p:sp>
      <p:sp>
        <p:nvSpPr>
          <p:cNvPr id="309" name="Google Shape;309;p18"/>
          <p:cNvSpPr txBox="1"/>
          <p:nvPr>
            <p:ph idx="1" type="body"/>
          </p:nvPr>
        </p:nvSpPr>
        <p:spPr>
          <a:xfrm>
            <a:off x="260600" y="1289375"/>
            <a:ext cx="87072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Altera o som do ambiente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Paredes, chão, teto, janela, ouvinte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Reverberação (extremos podem ser ruins)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Microfonia (feedback): som encontra um caminho de volta sendo realimentado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9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Elos do Áudio</a:t>
            </a:r>
            <a:endParaRPr sz="6000"/>
          </a:p>
        </p:txBody>
      </p:sp>
      <p:sp>
        <p:nvSpPr>
          <p:cNvPr id="315" name="Google Shape;315;p19"/>
          <p:cNvSpPr txBox="1"/>
          <p:nvPr>
            <p:ph idx="1" type="body"/>
          </p:nvPr>
        </p:nvSpPr>
        <p:spPr>
          <a:xfrm>
            <a:off x="260600" y="1289375"/>
            <a:ext cx="87072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316" name="Google Shape;31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8300" y="1036275"/>
            <a:ext cx="5855200" cy="3968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"/>
          <p:cNvSpPr txBox="1"/>
          <p:nvPr>
            <p:ph type="title"/>
          </p:nvPr>
        </p:nvSpPr>
        <p:spPr>
          <a:xfrm>
            <a:off x="176100" y="2468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Cabos e Plugues</a:t>
            </a:r>
            <a:endParaRPr sz="6000"/>
          </a:p>
        </p:txBody>
      </p:sp>
      <p:sp>
        <p:nvSpPr>
          <p:cNvPr id="322" name="Google Shape;322;p20"/>
          <p:cNvSpPr txBox="1"/>
          <p:nvPr>
            <p:ph idx="1" type="body"/>
          </p:nvPr>
        </p:nvSpPr>
        <p:spPr>
          <a:xfrm>
            <a:off x="260600" y="1289375"/>
            <a:ext cx="8707200" cy="18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Conectam equipamentos e instrumentos/microfones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Conduzem sinal elétrico medido em Volts (V) (de 0mV a 30 V)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Maior causa de ruídos, estalos, barulhos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1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/>
              <a:t>Cabo coaxial desbalanceado</a:t>
            </a:r>
            <a:endParaRPr sz="4800"/>
          </a:p>
        </p:txBody>
      </p:sp>
      <p:sp>
        <p:nvSpPr>
          <p:cNvPr id="328" name="Google Shape;328;p21"/>
          <p:cNvSpPr txBox="1"/>
          <p:nvPr>
            <p:ph idx="1" type="body"/>
          </p:nvPr>
        </p:nvSpPr>
        <p:spPr>
          <a:xfrm>
            <a:off x="260600" y="1124775"/>
            <a:ext cx="8707200" cy="19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Blindado mono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1 condutor + malha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Sinal em nível de linha e instrumentos (guitarra, baixo, etc)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329" name="Google Shape;32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6675" y="2919875"/>
            <a:ext cx="4483625" cy="2064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