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  <p:embeddedFont>
      <p:font typeface="Maven Pro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avenPro-bold.fntdata"/><Relationship Id="rId25" Type="http://schemas.openxmlformats.org/officeDocument/2006/relationships/font" Target="fonts/Maven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b751b86e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b751b86e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b751b86e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b751b86e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2b751b86e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2b751b86e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b751b86e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b751b86e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b751b86e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2b751b86e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b751b86e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b751b86e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b751b86e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2b751b86e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b7454aea5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b7454aea5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b751b86e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b751b86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b751b86e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b751b86e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b751b86e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b751b86e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b751b86e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b751b86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b751b86e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2b751b86e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b7454aea5_0_10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b7454aea5_0_10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b7454aea5_0_1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b7454aea5_0_1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Curso de Áudio - Aula 02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Evangélica Unidade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Cabo coaxial balanceado</a:t>
            </a:r>
            <a:endParaRPr sz="4800"/>
          </a:p>
        </p:txBody>
      </p:sp>
      <p:sp>
        <p:nvSpPr>
          <p:cNvPr id="335" name="Google Shape;335;p22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Blindado estéreo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2 condutores + malha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Sinal de microfones e conexões balanceadas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36" name="Google Shape;3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8375" y="2906175"/>
            <a:ext cx="4867650" cy="211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Multicabo e </a:t>
            </a:r>
            <a:r>
              <a:rPr lang="pt-BR" sz="4800"/>
              <a:t>Cabo PP</a:t>
            </a:r>
            <a:endParaRPr sz="4800"/>
          </a:p>
        </p:txBody>
      </p:sp>
      <p:sp>
        <p:nvSpPr>
          <p:cNvPr id="342" name="Google Shape;342;p23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Multicabo</a:t>
            </a:r>
            <a:r>
              <a:rPr lang="pt-BR" sz="2400"/>
              <a:t>: vários cabos balanceados montados na mesma capa isolante. Conecta o palco com a mix house.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2400"/>
              <a:t>Cabo PP</a:t>
            </a:r>
            <a:r>
              <a:rPr lang="pt-BR" sz="2400"/>
              <a:t>: 2 condutores sem malha (blindagem). Conectam amplificador de potência e caixa acústica.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43" name="Google Shape;3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3513" y="3096675"/>
            <a:ext cx="6156975" cy="203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4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Conector TS</a:t>
            </a:r>
            <a:endParaRPr sz="4800"/>
          </a:p>
        </p:txBody>
      </p:sp>
      <p:sp>
        <p:nvSpPr>
          <p:cNvPr id="349" name="Google Shape;349;p24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Tip (ponta) e Sleeve (manga)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¼ ‘’ ou P10 mono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Sinal com nível de linha: </a:t>
            </a:r>
            <a:r>
              <a:rPr lang="pt-BR" sz="2400"/>
              <a:t>Equipamentos de áudio e instrumentos (guitarra, teclado, etc)</a:t>
            </a:r>
            <a:endParaRPr sz="2400"/>
          </a:p>
        </p:txBody>
      </p:sp>
      <p:pic>
        <p:nvPicPr>
          <p:cNvPr id="350" name="Google Shape;35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5550" y="3331375"/>
            <a:ext cx="4744200" cy="161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5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Conector TRS</a:t>
            </a:r>
            <a:endParaRPr sz="4800"/>
          </a:p>
        </p:txBody>
      </p:sp>
      <p:sp>
        <p:nvSpPr>
          <p:cNvPr id="356" name="Google Shape;356;p25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Tip (ponta), Ring (anel) e Sleeve (manga)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¼ ‘’ ou P10 estéreo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Sinal com nível de linha: Equipamentos de áudio e instrumentos (guitarra, teclado, etc)</a:t>
            </a:r>
            <a:endParaRPr sz="2400"/>
          </a:p>
        </p:txBody>
      </p:sp>
      <p:pic>
        <p:nvPicPr>
          <p:cNvPr id="357" name="Google Shape;35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1538" y="3276500"/>
            <a:ext cx="4305325" cy="17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6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Conector XLR</a:t>
            </a:r>
            <a:endParaRPr sz="4800"/>
          </a:p>
        </p:txBody>
      </p:sp>
      <p:sp>
        <p:nvSpPr>
          <p:cNvPr id="363" name="Google Shape;363;p26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3 pinos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Cannon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Conexões balanceadas, microfones</a:t>
            </a:r>
            <a:endParaRPr sz="2400"/>
          </a:p>
        </p:txBody>
      </p:sp>
      <p:pic>
        <p:nvPicPr>
          <p:cNvPr id="364" name="Google Shape;36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4975" y="2892475"/>
            <a:ext cx="3715525" cy="209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Linha balanceada</a:t>
            </a:r>
            <a:endParaRPr sz="4800"/>
          </a:p>
        </p:txBody>
      </p:sp>
      <p:sp>
        <p:nvSpPr>
          <p:cNvPr id="370" name="Google Shape;370;p27"/>
          <p:cNvSpPr txBox="1"/>
          <p:nvPr>
            <p:ph idx="1" type="body"/>
          </p:nvPr>
        </p:nvSpPr>
        <p:spPr>
          <a:xfrm>
            <a:off x="493775" y="1001325"/>
            <a:ext cx="84741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Sinal original nos 2 condutores, um deles é invertido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Ruído induzido ao longo do cabo aparece igualmente.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No final um dos sinais é novamente invertido e ambos são somados.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Ruído se cancela e o sinal original é reforçado (graças à diferença de fase).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8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Linha balanceada</a:t>
            </a:r>
            <a:endParaRPr sz="4800"/>
          </a:p>
        </p:txBody>
      </p:sp>
      <p:pic>
        <p:nvPicPr>
          <p:cNvPr id="376" name="Google Shape;37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100" y="932775"/>
            <a:ext cx="8791799" cy="4005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76100" y="192050"/>
            <a:ext cx="8791800" cy="115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Elos do Áudio</a:t>
            </a:r>
            <a:endParaRPr sz="60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3504825" y="1536200"/>
            <a:ext cx="54630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Captação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Processamento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Projeção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Acústica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438" y="1438263"/>
            <a:ext cx="3381375" cy="370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Captação</a:t>
            </a:r>
            <a:endParaRPr sz="6000"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Transformar pressão acústica em tensão elétrica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Microfones, captadores, Direct Boxes, etc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Primeiro elo determina qualidade dos demais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Captar uma representação fiel da voz/instrumento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Processamento</a:t>
            </a:r>
            <a:endParaRPr sz="6000"/>
          </a:p>
        </p:txBody>
      </p:sp>
      <p:sp>
        <p:nvSpPr>
          <p:cNvPr id="297" name="Google Shape;297;p16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Equipamento que mude a característica do sinal captado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Mesa, equalizador, compressor, crossover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Conservar a qualidade do sinal, correções e estética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Não distorcer (sinal alto/saturado)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Não atenuar demais (ruído pode encobrir)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Projeção</a:t>
            </a:r>
            <a:endParaRPr sz="6000"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Transformar sinal elétrico em potência acústica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Caixas, retornos, fones de ouvido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Projeção deve ser sobre os ouvintes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Atentar para o campo reverberante (reflexões)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Acústica</a:t>
            </a:r>
            <a:endParaRPr sz="6000"/>
          </a:p>
        </p:txBody>
      </p:sp>
      <p:sp>
        <p:nvSpPr>
          <p:cNvPr id="309" name="Google Shape;309;p18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Altera o som do ambiente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Paredes, chão, teto, janela, ouvinte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Reverberação (extremos podem ser ruins)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Microfonia (feedback): som encontra um caminho de volta sendo realimentado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Elos do Áudio</a:t>
            </a:r>
            <a:endParaRPr sz="6000"/>
          </a:p>
        </p:txBody>
      </p:sp>
      <p:sp>
        <p:nvSpPr>
          <p:cNvPr id="315" name="Google Shape;315;p19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16" name="Google Shape;3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8300" y="1036275"/>
            <a:ext cx="5855200" cy="396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title"/>
          </p:nvPr>
        </p:nvSpPr>
        <p:spPr>
          <a:xfrm>
            <a:off x="176100" y="2468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Cabos e Plugues</a:t>
            </a:r>
            <a:endParaRPr sz="6000"/>
          </a:p>
        </p:txBody>
      </p:sp>
      <p:sp>
        <p:nvSpPr>
          <p:cNvPr id="322" name="Google Shape;322;p20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Conectam equipamentos e instrumentos/microfones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Conduzem sinal elétrico medido em Volts (V) (de 0mV a 30 V)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Maior causa de ruídos, estalos, barulhos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Cabo coaxial desbalanceado</a:t>
            </a:r>
            <a:endParaRPr sz="4800"/>
          </a:p>
        </p:txBody>
      </p:sp>
      <p:sp>
        <p:nvSpPr>
          <p:cNvPr id="328" name="Google Shape;328;p21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Blindado mono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1 condutor + malha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Sinal em nível de linha e instrumentos (guitarra, baixo, etc)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29" name="Google Shape;3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6675" y="2919875"/>
            <a:ext cx="4483625" cy="206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