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Nunito"/>
      <p:regular r:id="rId17"/>
      <p:bold r:id="rId18"/>
      <p:italic r:id="rId19"/>
      <p:boldItalic r:id="rId20"/>
    </p:embeddedFont>
    <p:embeddedFont>
      <p:font typeface="Maven Pro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Italic.fntdata"/><Relationship Id="rId11" Type="http://schemas.openxmlformats.org/officeDocument/2006/relationships/slide" Target="slides/slide7.xml"/><Relationship Id="rId22" Type="http://schemas.openxmlformats.org/officeDocument/2006/relationships/font" Target="fonts/MavenPro-bold.fntdata"/><Relationship Id="rId10" Type="http://schemas.openxmlformats.org/officeDocument/2006/relationships/slide" Target="slides/slide6.xml"/><Relationship Id="rId21" Type="http://schemas.openxmlformats.org/officeDocument/2006/relationships/font" Target="fonts/MavenPro-regular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Nunito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Nunito-italic.fntdata"/><Relationship Id="rId6" Type="http://schemas.openxmlformats.org/officeDocument/2006/relationships/slide" Target="slides/slide2.xml"/><Relationship Id="rId18" Type="http://schemas.openxmlformats.org/officeDocument/2006/relationships/font" Target="fonts/Nuni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b7454aea5_0_1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b7454aea5_0_1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0 grau: onde onda “começa”</a:t>
            </a:r>
            <a:br>
              <a:rPr lang="pt-BR"/>
            </a:br>
            <a:r>
              <a:rPr lang="pt-BR"/>
              <a:t>180 graus: onda “cruza” o eixo t</a:t>
            </a:r>
            <a:br>
              <a:rPr lang="pt-BR"/>
            </a:br>
            <a:r>
              <a:rPr lang="pt-BR"/>
              <a:t>360 graus: onde onda termina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b7454aea5_0_1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b7454aea5_0_1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2b7454aea5_0_1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2b7454aea5_0_1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Lei dos quadrados perfeitos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b7454aea5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b7454aea5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Não existe na lista de dons ministeriais Ef 4:11-13</a:t>
            </a:r>
            <a:br>
              <a:rPr lang="pt-BR"/>
            </a:br>
            <a:r>
              <a:rPr lang="pt-BR"/>
              <a:t>O principal é a mensagem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b7454aea5_0_10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b7454aea5_0_10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b7454aea5_0_10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b7454aea5_0_10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b7454aea5_0_10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b7454aea5_0_10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b7454aea5_0_1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b7454aea5_0_1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b7454aea5_0_1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b7454aea5_0_1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b7454aea5_0_1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2b7454aea5_0_1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Onda menor: mais direcional</a:t>
            </a:r>
            <a:br>
              <a:rPr lang="pt-BR"/>
            </a:br>
            <a:r>
              <a:rPr lang="pt-BR"/>
              <a:t>Onda maior: mais facilidade de contornar obstáculos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b7454aea5_0_1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b7454aea5_0_1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newt.phys.unsw.edu.au/jw/hearing.html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Curso de Áudio - Aula 01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Comunidade Evangélica Unidade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2"/>
          <p:cNvSpPr txBox="1"/>
          <p:nvPr>
            <p:ph type="title"/>
          </p:nvPr>
        </p:nvSpPr>
        <p:spPr>
          <a:xfrm>
            <a:off x="176100" y="82275"/>
            <a:ext cx="8791800" cy="94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Fas</a:t>
            </a:r>
            <a:r>
              <a:rPr lang="pt-BR" sz="6000"/>
              <a:t>e</a:t>
            </a:r>
            <a:endParaRPr sz="6000"/>
          </a:p>
        </p:txBody>
      </p:sp>
      <p:sp>
        <p:nvSpPr>
          <p:cNvPr id="338" name="Google Shape;338;p22"/>
          <p:cNvSpPr txBox="1"/>
          <p:nvPr>
            <p:ph idx="1" type="body"/>
          </p:nvPr>
        </p:nvSpPr>
        <p:spPr>
          <a:xfrm>
            <a:off x="218400" y="946450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Propriedade das ondas. Medida em graus. (º)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Ondas idênticas com fase diferentes podem produzir resultados diferentes</a:t>
            </a:r>
            <a:endParaRPr sz="2400"/>
          </a:p>
        </p:txBody>
      </p:sp>
      <p:pic>
        <p:nvPicPr>
          <p:cNvPr id="339" name="Google Shape;33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7925" y="2526825"/>
            <a:ext cx="7079675" cy="242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3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Decibel</a:t>
            </a:r>
            <a:endParaRPr sz="6000"/>
          </a:p>
        </p:txBody>
      </p:sp>
      <p:sp>
        <p:nvSpPr>
          <p:cNvPr id="345" name="Google Shape;345;p23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Medida de Pressão Sonora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Limiar da audição até limiar da dor: + de 1 trilhão de variações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dB SPL: níveis de sinais acústicos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dB u: níveis de sinais elétricos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dB FS: níveis de sinais digitais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 u="sng">
                <a:solidFill>
                  <a:schemeClr val="hlink"/>
                </a:solidFill>
                <a:hlinkClick r:id="rId3"/>
              </a:rPr>
              <a:t>http://newt.phys.unsw.edu.au/jw/hearing.html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Google Shape;35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100" y="61900"/>
            <a:ext cx="3867150" cy="501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12575" y="61900"/>
            <a:ext cx="3257550" cy="20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76725" y="3601875"/>
            <a:ext cx="4791175" cy="139742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4"/>
          <p:cNvSpPr txBox="1"/>
          <p:nvPr>
            <p:ph idx="1" type="body"/>
          </p:nvPr>
        </p:nvSpPr>
        <p:spPr>
          <a:xfrm>
            <a:off x="4114800" y="2368875"/>
            <a:ext cx="4853100" cy="7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400"/>
              <a:t>Dobro da potência</a:t>
            </a:r>
            <a:br>
              <a:rPr lang="pt-BR" sz="2400"/>
            </a:br>
            <a:r>
              <a:rPr lang="pt-BR" sz="2400"/>
              <a:t>aumenta 3 dB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23450" y="224100"/>
            <a:ext cx="87918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Ministério de </a:t>
            </a:r>
            <a:r>
              <a:rPr lang="pt-BR" sz="6000"/>
              <a:t>Áudio</a:t>
            </a:r>
            <a:endParaRPr sz="6000"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88625" y="2016250"/>
            <a:ext cx="63669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Ministrar é servir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A fé vem pelo “ouvir”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Conhecimento - </a:t>
            </a:r>
            <a:r>
              <a:rPr lang="pt-BR" sz="2400"/>
              <a:t>Habilidade -</a:t>
            </a:r>
            <a:r>
              <a:rPr lang="pt-BR" sz="2400"/>
              <a:t> Ensino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23450" y="224100"/>
            <a:ext cx="87918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Analogia do Juiz</a:t>
            </a:r>
            <a:endParaRPr sz="6000"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3456425" y="1852200"/>
            <a:ext cx="56877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Não é o centro das atenções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Só é lembrado quando erra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Pode influenciar no resultado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Não existe jogo sem ele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291" name="Google Shape;29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3250" y="1786200"/>
            <a:ext cx="3332975" cy="193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/>
          <p:nvPr>
            <p:ph type="title"/>
          </p:nvPr>
        </p:nvSpPr>
        <p:spPr>
          <a:xfrm>
            <a:off x="176100" y="2468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Fundamentos do Som</a:t>
            </a:r>
            <a:endParaRPr sz="6000"/>
          </a:p>
        </p:txBody>
      </p:sp>
      <p:sp>
        <p:nvSpPr>
          <p:cNvPr id="297" name="Google Shape;297;p16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“Forma de energia que se propaga no ar através de ondas mecânicas detectadas pelo ouvido humano”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298" name="Google Shape;2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2475" y="2222000"/>
            <a:ext cx="5423450" cy="278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7"/>
          <p:cNvSpPr txBox="1"/>
          <p:nvPr>
            <p:ph type="title"/>
          </p:nvPr>
        </p:nvSpPr>
        <p:spPr>
          <a:xfrm>
            <a:off x="218300" y="685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Tom Puro</a:t>
            </a:r>
            <a:endParaRPr sz="6000"/>
          </a:p>
        </p:txBody>
      </p:sp>
      <p:sp>
        <p:nvSpPr>
          <p:cNvPr id="304" name="Google Shape;304;p17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05" name="Google Shape;30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2975" y="1001275"/>
            <a:ext cx="4573200" cy="399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Frequência</a:t>
            </a:r>
            <a:endParaRPr sz="6000"/>
          </a:p>
        </p:txBody>
      </p:sp>
      <p:sp>
        <p:nvSpPr>
          <p:cNvPr id="311" name="Google Shape;311;p18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Quantidade de ciclos por segundo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Medida em Hertz (Hz)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Ouvimos de 20 a 20.000 Hz</a:t>
            </a:r>
            <a:endParaRPr sz="2400"/>
          </a:p>
        </p:txBody>
      </p:sp>
      <p:pic>
        <p:nvPicPr>
          <p:cNvPr id="312" name="Google Shape;31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850" y="3261175"/>
            <a:ext cx="8934299" cy="136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9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Período</a:t>
            </a:r>
            <a:endParaRPr sz="6000"/>
          </a:p>
        </p:txBody>
      </p:sp>
      <p:sp>
        <p:nvSpPr>
          <p:cNvPr id="318" name="Google Shape;318;p19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Tempo que uma onda leva para completar um ciclo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Medido em segundos (s)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Inverso da frequência (T = 1 / f)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0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Comprimento de Onda</a:t>
            </a:r>
            <a:endParaRPr sz="6000"/>
          </a:p>
        </p:txBody>
      </p:sp>
      <p:sp>
        <p:nvSpPr>
          <p:cNvPr id="324" name="Google Shape;324;p20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Distância (m) que a onda sonora percorre para completar um ciclo</a:t>
            </a:r>
            <a:endParaRPr sz="22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200"/>
              <a:t>Velocidade do som (v) pelo período (T): ƛ = v . T</a:t>
            </a:r>
            <a:endParaRPr sz="22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200"/>
              <a:t>Velocidade sobre frequência: ƛ = v . (1/f) = v/f</a:t>
            </a:r>
            <a:endParaRPr sz="22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25" name="Google Shape;3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096580"/>
            <a:ext cx="9143999" cy="1514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1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Amplitude</a:t>
            </a:r>
            <a:endParaRPr sz="6000"/>
          </a:p>
        </p:txBody>
      </p:sp>
      <p:sp>
        <p:nvSpPr>
          <p:cNvPr id="331" name="Google Shape;331;p21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Valor máximo atingido pela senóide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Maior amplitude, maior intensidade ("volume")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32" name="Google Shape;33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2475" y="2222000"/>
            <a:ext cx="5423450" cy="278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